
<file path=[Content_Types].xml><?xml version="1.0" encoding="utf-8"?>
<Types xmlns="http://schemas.openxmlformats.org/package/2006/content-types">
  <Default Extension="bin" ContentType="application/vnd.ms-office.activeX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activeX/activeX6.xml" ContentType="application/vnd.ms-office.activeX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ppt/activeX/activeX12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10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11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12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2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3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4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5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6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7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8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9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D6217-784F-48B2-9551-A3150F7E7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74001E-5BDF-4D55-9280-30A91515D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444E65-349C-4BE8-BF70-CB7CAA9DC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5DA596-B64F-4E1E-9A50-891140EC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EF485D-E1DB-4D7E-B0FD-C58E792E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224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98ACD-372A-44D1-92D3-77B272B9E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6C8540-84CE-4C46-B356-9A56D6DF1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52F931-D337-4FE6-AEB2-3721F972F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B481D5-276A-4A75-A409-27DEB330D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94CDB0-B760-457D-923C-39251DACD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14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D1D941-3B88-4E48-A0A9-00F2E5530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B2E47-1835-490F-B11B-3E19E28E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FFD70C-124A-4FA7-A010-A35D52E60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CE78C7-00AD-4246-8EF5-84B27602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D83F43-13BC-4FED-84A9-13CAD23D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48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01FAB-A7BA-4EC4-8F49-EC387DD4C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0B51B0-6205-4DFE-B1F8-40372D8B7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575559-C23E-4CF7-8044-80889E3B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46AF4E-14C6-4F02-A53A-F0BE44FFD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8599B4-C4C1-400D-88C9-D3744DD2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05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EF0DC-4773-44D1-AC49-3F2972879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7F904F-BBDA-4FBA-AE3F-116BD58C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F2B45-369B-42D8-9863-F7BF75B6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06141E-243F-421D-8CA1-69DD982B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88E9E1-C6F1-4C2D-ACE8-EBCA459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530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0695D-0AEB-4CD1-BF8B-DFEA4DE2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6E0BB9-3417-47A7-9931-726DDE9D9E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0D9014-EE40-475B-936F-4B84CA244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12F0B2-ED22-43F2-BD0C-6D783FE9A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AC9911-7149-4B05-9B97-23623716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096882-191C-4999-A51E-37ECC0E5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12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FAF21-F71F-448C-B151-2DAEA1C87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9B6213-940F-4FFE-87B8-E736BD219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4D394D-0101-4FF5-A96F-7765F9C3B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E06412-0646-4482-96E6-49C69FEA83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97BA9C-FE02-4CDA-9E85-02A9DD2FD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6BD651-E59D-4ACC-A58D-454B51EE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C1A6BC-741A-41B3-AC6E-331BBED2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696580-3883-4C89-A6FC-40DC6B3B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815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F4342-5C4E-44B6-970C-5F7E3282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6BAD8E-9477-4646-BFC2-A6D3C27CC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4986E9-5221-4C1E-B874-13DE8E596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AD5892-38C2-4511-A052-79C9C7D03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49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1F1669-0303-45FB-946B-E41F75FB2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AE7C26-D688-4185-935D-418CC8AE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AF8954-1BB2-44F4-85BA-38BB3B35A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6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98F95-3185-4E18-B614-292B54A3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EF6319-1EBD-4F74-B118-49164D81C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938949-DFD0-461C-8609-F7DC95810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6A8844-2968-41F5-9193-B87C74C3E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0481C6-8C21-496A-A0A5-81F54B328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D15C7-25F8-4FF9-8E5E-C536366ED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0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0E9FA-1B8E-40C1-83BA-7D20F2918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5B2A95-4979-49E2-B4B7-4A76ED0A46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C6FFD2-2C1E-4C66-8D23-E1C269107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750B78-0A61-45CE-979F-45889B9E7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2EC409-8503-4698-BAC6-F7B72B6F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88F7CB-A290-419E-9409-06F80AE1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369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5D920F-AC9C-4725-B918-548AB28E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70D8D8-C549-400C-8788-F940C8107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8C54C6-111B-41A7-8A4B-9FC479B4D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F2332-30AA-4FD4-941E-DED8019681B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74F0EF-3A54-4C76-A66C-A8FEC3DE2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0E8DBD-1617-48A9-9567-7164C0831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CA790-60D9-4E7D-975E-4CB425DA6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703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ontrol" Target="../activeX/activeX8.xml"/><Relationship Id="rId13" Type="http://schemas.openxmlformats.org/officeDocument/2006/relationships/slideLayout" Target="../slideLayouts/slideLayout2.xml"/><Relationship Id="rId3" Type="http://schemas.openxmlformats.org/officeDocument/2006/relationships/control" Target="../activeX/activeX3.xml"/><Relationship Id="rId7" Type="http://schemas.openxmlformats.org/officeDocument/2006/relationships/control" Target="../activeX/activeX7.xml"/><Relationship Id="rId12" Type="http://schemas.openxmlformats.org/officeDocument/2006/relationships/control" Target="../activeX/activeX12.xml"/><Relationship Id="rId2" Type="http://schemas.openxmlformats.org/officeDocument/2006/relationships/control" Target="../activeX/activeX2.xml"/><Relationship Id="rId16" Type="http://schemas.openxmlformats.org/officeDocument/2006/relationships/image" Target="../media/image11.wmf"/><Relationship Id="rId1" Type="http://schemas.openxmlformats.org/officeDocument/2006/relationships/control" Target="../activeX/activeX1.xml"/><Relationship Id="rId6" Type="http://schemas.openxmlformats.org/officeDocument/2006/relationships/control" Target="../activeX/activeX6.xml"/><Relationship Id="rId11" Type="http://schemas.openxmlformats.org/officeDocument/2006/relationships/control" Target="../activeX/activeX11.xml"/><Relationship Id="rId5" Type="http://schemas.openxmlformats.org/officeDocument/2006/relationships/control" Target="../activeX/activeX5.xml"/><Relationship Id="rId15" Type="http://schemas.openxmlformats.org/officeDocument/2006/relationships/image" Target="../media/image10.png"/><Relationship Id="rId10" Type="http://schemas.openxmlformats.org/officeDocument/2006/relationships/control" Target="../activeX/activeX10.xml"/><Relationship Id="rId4" Type="http://schemas.openxmlformats.org/officeDocument/2006/relationships/control" Target="../activeX/activeX4.xml"/><Relationship Id="rId9" Type="http://schemas.openxmlformats.org/officeDocument/2006/relationships/control" Target="../activeX/activeX9.xml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ADE44C-9DD7-4834-8FFB-A2E8897B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584"/>
            <a:ext cx="12192000" cy="5912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3B4E41-8C2D-48D4-9C9A-C071680A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735" y="1134655"/>
            <a:ext cx="5364629" cy="1528402"/>
          </a:xfrm>
          <a:prstGeom prst="rect">
            <a:avLst/>
          </a:prstGeom>
        </p:spPr>
      </p:pic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2FF2C5F2-0203-45E1-8136-5DF5636A2D99}"/>
              </a:ext>
            </a:extLst>
          </p:cNvPr>
          <p:cNvSpPr/>
          <p:nvPr/>
        </p:nvSpPr>
        <p:spPr>
          <a:xfrm>
            <a:off x="9236278" y="2944537"/>
            <a:ext cx="1963024" cy="1132513"/>
          </a:xfrm>
          <a:prstGeom prst="borderCallout2">
            <a:avLst>
              <a:gd name="adj1" fmla="val 5417"/>
              <a:gd name="adj2" fmla="val 2351"/>
              <a:gd name="adj3" fmla="val 35047"/>
              <a:gd name="adj4" fmla="val -21795"/>
              <a:gd name="adj5" fmla="val 69537"/>
              <a:gd name="adj6" fmla="val -603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버튼 디자인과 다름</a:t>
            </a:r>
            <a:endParaRPr lang="en-US" altLang="ko-KR" sz="900" dirty="0"/>
          </a:p>
          <a:p>
            <a:pPr algn="ctr"/>
            <a:r>
              <a:rPr lang="ko-KR" altLang="en-US" sz="900" dirty="0"/>
              <a:t>그림자나 볼륨감  디자인 </a:t>
            </a:r>
            <a:r>
              <a:rPr lang="ko-KR" altLang="en-US" sz="900" dirty="0" err="1"/>
              <a:t>처럼</a:t>
            </a:r>
            <a:r>
              <a:rPr lang="ko-KR" altLang="en-US" sz="900" dirty="0"/>
              <a:t> 버튼처럼 보여 져야함 </a:t>
            </a:r>
            <a:endParaRPr lang="en-US" altLang="ko-KR" sz="900" dirty="0"/>
          </a:p>
          <a:p>
            <a:pPr algn="ctr"/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3482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41A7D8-CE51-45DB-9E57-DE8C28AB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431"/>
            <a:ext cx="12192000" cy="515113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0FAAE7E-DAE3-41F6-8CB3-CD872355D3A8}"/>
              </a:ext>
            </a:extLst>
          </p:cNvPr>
          <p:cNvSpPr/>
          <p:nvPr/>
        </p:nvSpPr>
        <p:spPr>
          <a:xfrm>
            <a:off x="599702" y="1684020"/>
            <a:ext cx="695697" cy="1752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설명선: 굽은 선 6">
            <a:extLst>
              <a:ext uri="{FF2B5EF4-FFF2-40B4-BE49-F238E27FC236}">
                <a16:creationId xmlns:a16="http://schemas.microsoft.com/office/drawing/2014/main" id="{CCEB3A00-6828-4744-AE3E-878DDB2E8C16}"/>
              </a:ext>
            </a:extLst>
          </p:cNvPr>
          <p:cNvSpPr/>
          <p:nvPr/>
        </p:nvSpPr>
        <p:spPr>
          <a:xfrm>
            <a:off x="1160518" y="1684020"/>
            <a:ext cx="1963024" cy="745667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90711"/>
              <a:gd name="adj6" fmla="val 7516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.calendar-wrap .day table </a:t>
            </a:r>
            <a:r>
              <a:rPr lang="en-US" altLang="ko-KR" sz="900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thead</a:t>
            </a: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.hour {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font-size: </a:t>
            </a:r>
            <a:r>
              <a:rPr lang="en-US" altLang="ko-KR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12rem;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color: </a:t>
            </a:r>
            <a:r>
              <a:rPr lang="en-US" altLang="ko-KR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#ffffff;</a:t>
            </a:r>
          </a:p>
        </p:txBody>
      </p:sp>
    </p:spTree>
    <p:extLst>
      <p:ext uri="{BB962C8B-B14F-4D97-AF65-F5344CB8AC3E}">
        <p14:creationId xmlns:p14="http://schemas.microsoft.com/office/powerpoint/2010/main" val="2460924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41A7D8-CE51-45DB-9E57-DE8C28AB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431"/>
            <a:ext cx="12192000" cy="515113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0FAAE7E-DAE3-41F6-8CB3-CD872355D3A8}"/>
              </a:ext>
            </a:extLst>
          </p:cNvPr>
          <p:cNvSpPr/>
          <p:nvPr/>
        </p:nvSpPr>
        <p:spPr>
          <a:xfrm>
            <a:off x="2552700" y="2506980"/>
            <a:ext cx="1363980" cy="32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62EC9-6D34-4935-9201-BABD5B2CD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853431"/>
            <a:ext cx="8934450" cy="6838950"/>
          </a:xfrm>
          <a:prstGeom prst="rect">
            <a:avLst/>
          </a:prstGeom>
        </p:spPr>
      </p:pic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97A14984-78A9-4074-9422-EB36763733D6}"/>
              </a:ext>
            </a:extLst>
          </p:cNvPr>
          <p:cNvSpPr/>
          <p:nvPr/>
        </p:nvSpPr>
        <p:spPr>
          <a:xfrm>
            <a:off x="2025570" y="3025769"/>
            <a:ext cx="2104470" cy="517531"/>
          </a:xfrm>
          <a:prstGeom prst="borderCallout2">
            <a:avLst>
              <a:gd name="adj1" fmla="val -63383"/>
              <a:gd name="adj2" fmla="val 56647"/>
              <a:gd name="adj3" fmla="val -58496"/>
              <a:gd name="adj4" fmla="val 58339"/>
              <a:gd name="adj5" fmla="val 57046"/>
              <a:gd name="adj6" fmla="val 82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실패건이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 있는 셀을 클릭하면 상태표시로  클릭 후 오른쪽 관련 건수 리스트 노출 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</p:txBody>
      </p:sp>
      <p:sp>
        <p:nvSpPr>
          <p:cNvPr id="9" name="설명선: 굽은 선 8">
            <a:extLst>
              <a:ext uri="{FF2B5EF4-FFF2-40B4-BE49-F238E27FC236}">
                <a16:creationId xmlns:a16="http://schemas.microsoft.com/office/drawing/2014/main" id="{1DCC4629-AF43-45E4-9903-66154862CA80}"/>
              </a:ext>
            </a:extLst>
          </p:cNvPr>
          <p:cNvSpPr/>
          <p:nvPr/>
        </p:nvSpPr>
        <p:spPr>
          <a:xfrm>
            <a:off x="10478055" y="4364347"/>
            <a:ext cx="769065" cy="291474"/>
          </a:xfrm>
          <a:prstGeom prst="borderCallout2">
            <a:avLst>
              <a:gd name="adj1" fmla="val 49961"/>
              <a:gd name="adj2" fmla="val 4707"/>
              <a:gd name="adj3" fmla="val 54698"/>
              <a:gd name="adj4" fmla="val 11359"/>
              <a:gd name="adj5" fmla="val 57046"/>
              <a:gd name="adj6" fmla="val 82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오버상태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</p:txBody>
      </p:sp>
      <p:sp>
        <p:nvSpPr>
          <p:cNvPr id="10" name="설명선: 굽은 선 9">
            <a:extLst>
              <a:ext uri="{FF2B5EF4-FFF2-40B4-BE49-F238E27FC236}">
                <a16:creationId xmlns:a16="http://schemas.microsoft.com/office/drawing/2014/main" id="{D02683CB-E79C-422A-BF6C-FF23E61ED265}"/>
              </a:ext>
            </a:extLst>
          </p:cNvPr>
          <p:cNvSpPr/>
          <p:nvPr/>
        </p:nvSpPr>
        <p:spPr>
          <a:xfrm>
            <a:off x="10478055" y="4730107"/>
            <a:ext cx="1713945" cy="291474"/>
          </a:xfrm>
          <a:prstGeom prst="borderCallout2">
            <a:avLst>
              <a:gd name="adj1" fmla="val 49961"/>
              <a:gd name="adj2" fmla="val 4707"/>
              <a:gd name="adj3" fmla="val 54698"/>
              <a:gd name="adj4" fmla="val 11359"/>
              <a:gd name="adj5" fmla="val 57046"/>
              <a:gd name="adj6" fmla="val 82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오버후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 클릭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(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선택된 상태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)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상태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</p:txBody>
      </p:sp>
    </p:spTree>
    <p:extLst>
      <p:ext uri="{BB962C8B-B14F-4D97-AF65-F5344CB8AC3E}">
        <p14:creationId xmlns:p14="http://schemas.microsoft.com/office/powerpoint/2010/main" val="705463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65984F-32F0-49FA-874E-19017CB30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59" r="38817" b="9874"/>
          <a:stretch/>
        </p:blipFill>
        <p:spPr>
          <a:xfrm>
            <a:off x="275772" y="174172"/>
            <a:ext cx="5357590" cy="62266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A0A12B-1700-4F89-98DF-52ACDC3B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247" y="442912"/>
            <a:ext cx="10572750" cy="6600825"/>
          </a:xfrm>
          <a:prstGeom prst="rect">
            <a:avLst/>
          </a:prstGeom>
        </p:spPr>
      </p:pic>
      <p:sp>
        <p:nvSpPr>
          <p:cNvPr id="10" name="설명선: 굽은 선 9">
            <a:extLst>
              <a:ext uri="{FF2B5EF4-FFF2-40B4-BE49-F238E27FC236}">
                <a16:creationId xmlns:a16="http://schemas.microsoft.com/office/drawing/2014/main" id="{8F6CC914-5421-4B25-8CF1-9E4CF522E36B}"/>
              </a:ext>
            </a:extLst>
          </p:cNvPr>
          <p:cNvSpPr/>
          <p:nvPr/>
        </p:nvSpPr>
        <p:spPr>
          <a:xfrm>
            <a:off x="6743626" y="-789033"/>
            <a:ext cx="1963024" cy="2234927"/>
          </a:xfrm>
          <a:prstGeom prst="borderCallout2">
            <a:avLst>
              <a:gd name="adj1" fmla="val 112356"/>
              <a:gd name="adj2" fmla="val 29932"/>
              <a:gd name="adj3" fmla="val 100564"/>
              <a:gd name="adj4" fmla="val 66667"/>
              <a:gd name="adj5" fmla="val 90711"/>
              <a:gd name="adj6" fmla="val 7516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9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altLang="ko-KR" sz="9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9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폰트 정보 수정</a:t>
            </a:r>
            <a:endParaRPr lang="en-US" altLang="ko-KR" sz="9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9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.tree-area .tree input[type="checkbox"] + span {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position: relative;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top: 3rem;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display: inline-block;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white-space: pre-line;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word-break: break-all;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color: </a:t>
            </a:r>
            <a:r>
              <a:rPr lang="en-US" altLang="ko-KR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#C2C2DB;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cursor: pointer;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line-height: 1.8;</a:t>
            </a:r>
          </a:p>
          <a:p>
            <a:br>
              <a:rPr lang="en-US" altLang="ko-KR" sz="900" dirty="0">
                <a:solidFill>
                  <a:schemeClr val="bg1"/>
                </a:solidFill>
              </a:rPr>
            </a:br>
            <a:endParaRPr lang="en-US" altLang="ko-KR" sz="9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4B7739-0CD4-448F-A2AB-5E2B6AEAEDC4}"/>
              </a:ext>
            </a:extLst>
          </p:cNvPr>
          <p:cNvSpPr/>
          <p:nvPr/>
        </p:nvSpPr>
        <p:spPr>
          <a:xfrm>
            <a:off x="1343025" y="1704975"/>
            <a:ext cx="200025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9F7EA1-CB04-49B4-9082-602429AF8889}"/>
              </a:ext>
            </a:extLst>
          </p:cNvPr>
          <p:cNvSpPr/>
          <p:nvPr/>
        </p:nvSpPr>
        <p:spPr>
          <a:xfrm>
            <a:off x="1047569" y="1728787"/>
            <a:ext cx="200025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A48FBD-71A8-4073-8F9C-471520F98019}"/>
              </a:ext>
            </a:extLst>
          </p:cNvPr>
          <p:cNvSpPr/>
          <p:nvPr/>
        </p:nvSpPr>
        <p:spPr>
          <a:xfrm>
            <a:off x="1857194" y="2528887"/>
            <a:ext cx="200025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4ED52D-F073-4632-9CD8-85BD77734FB7}"/>
              </a:ext>
            </a:extLst>
          </p:cNvPr>
          <p:cNvSpPr/>
          <p:nvPr/>
        </p:nvSpPr>
        <p:spPr>
          <a:xfrm>
            <a:off x="4352744" y="3743325"/>
            <a:ext cx="424044" cy="419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설명선: 굽은 선 14">
            <a:extLst>
              <a:ext uri="{FF2B5EF4-FFF2-40B4-BE49-F238E27FC236}">
                <a16:creationId xmlns:a16="http://schemas.microsoft.com/office/drawing/2014/main" id="{67595EDE-6D20-4945-A75B-D9A9FB22E1B3}"/>
              </a:ext>
            </a:extLst>
          </p:cNvPr>
          <p:cNvSpPr/>
          <p:nvPr/>
        </p:nvSpPr>
        <p:spPr>
          <a:xfrm>
            <a:off x="975694" y="931492"/>
            <a:ext cx="1963024" cy="688024"/>
          </a:xfrm>
          <a:prstGeom prst="borderCallout2">
            <a:avLst>
              <a:gd name="adj1" fmla="val 102414"/>
              <a:gd name="adj2" fmla="val 28626"/>
              <a:gd name="adj3" fmla="val 100564"/>
              <a:gd name="adj4" fmla="val 66667"/>
              <a:gd name="adj5" fmla="val 90711"/>
              <a:gd name="adj6" fmla="val 7516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빨간 표시</a:t>
            </a:r>
            <a:endParaRPr lang="en-US" altLang="ko-KR" sz="9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적용 전</a:t>
            </a: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16" name="설명선: 굽은 선 15">
            <a:extLst>
              <a:ext uri="{FF2B5EF4-FFF2-40B4-BE49-F238E27FC236}">
                <a16:creationId xmlns:a16="http://schemas.microsoft.com/office/drawing/2014/main" id="{711BFC8D-EBD2-41D1-95F4-374A7C05793E}"/>
              </a:ext>
            </a:extLst>
          </p:cNvPr>
          <p:cNvSpPr/>
          <p:nvPr/>
        </p:nvSpPr>
        <p:spPr>
          <a:xfrm>
            <a:off x="10333339" y="3287486"/>
            <a:ext cx="1963024" cy="688024"/>
          </a:xfrm>
          <a:prstGeom prst="borderCallout2">
            <a:avLst>
              <a:gd name="adj1" fmla="val 144645"/>
              <a:gd name="adj2" fmla="val -16649"/>
              <a:gd name="adj3" fmla="val 98080"/>
              <a:gd name="adj4" fmla="val 8767"/>
              <a:gd name="adj5" fmla="val 90711"/>
              <a:gd name="adj6" fmla="val 7516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점선 라인 컬러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##9F9FB7</a:t>
            </a:r>
            <a:endParaRPr lang="en-US" altLang="ko-KR" sz="9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5DB8F4-9990-46F7-90D7-F8E962B70E9C}"/>
              </a:ext>
            </a:extLst>
          </p:cNvPr>
          <p:cNvSpPr/>
          <p:nvPr/>
        </p:nvSpPr>
        <p:spPr>
          <a:xfrm>
            <a:off x="4888592" y="1619515"/>
            <a:ext cx="424044" cy="247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설명선: 굽은 선 17">
            <a:extLst>
              <a:ext uri="{FF2B5EF4-FFF2-40B4-BE49-F238E27FC236}">
                <a16:creationId xmlns:a16="http://schemas.microsoft.com/office/drawing/2014/main" id="{1087E19F-83A3-4B22-A3EC-B43342306C0C}"/>
              </a:ext>
            </a:extLst>
          </p:cNvPr>
          <p:cNvSpPr/>
          <p:nvPr/>
        </p:nvSpPr>
        <p:spPr>
          <a:xfrm>
            <a:off x="13051081" y="-339453"/>
            <a:ext cx="1963024" cy="2234927"/>
          </a:xfrm>
          <a:prstGeom prst="borderCallout2">
            <a:avLst>
              <a:gd name="adj1" fmla="val 147730"/>
              <a:gd name="adj2" fmla="val 38181"/>
              <a:gd name="adj3" fmla="val 100564"/>
              <a:gd name="adj4" fmla="val 66667"/>
              <a:gd name="adj5" fmla="val 90711"/>
              <a:gd name="adj6" fmla="val 7516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배경딤드</a:t>
            </a:r>
            <a:r>
              <a:rPr lang="ko-KR" alt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처리</a:t>
            </a:r>
            <a:endParaRPr lang="en-US" altLang="ko-KR" sz="9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altLang="ko-KR" sz="9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.modal-popup {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position: fixed;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top: 0;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right: 0;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bottom: 0;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left: 0;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z-index: 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100;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strike="sngStrike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display: none;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align-items: center;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justify-content: center;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background: </a:t>
            </a:r>
            <a:r>
              <a:rPr lang="en-US" altLang="ko-KR" sz="900" b="0" i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(23 28 36 / 84%);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89A206-B4E8-40E8-9357-1061EE07C705}"/>
              </a:ext>
            </a:extLst>
          </p:cNvPr>
          <p:cNvSpPr/>
          <p:nvPr/>
        </p:nvSpPr>
        <p:spPr>
          <a:xfrm>
            <a:off x="7222217" y="2600591"/>
            <a:ext cx="204108" cy="110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7D4C1E-BCE7-4EEA-AF3C-261C80645032}"/>
              </a:ext>
            </a:extLst>
          </p:cNvPr>
          <p:cNvSpPr/>
          <p:nvPr/>
        </p:nvSpPr>
        <p:spPr>
          <a:xfrm>
            <a:off x="7215867" y="2057666"/>
            <a:ext cx="204108" cy="110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567890-9DF2-4386-8435-AF4A66C2871B}"/>
              </a:ext>
            </a:extLst>
          </p:cNvPr>
          <p:cNvSpPr/>
          <p:nvPr/>
        </p:nvSpPr>
        <p:spPr>
          <a:xfrm>
            <a:off x="7349217" y="3130816"/>
            <a:ext cx="204108" cy="110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설명선: 굽은 선 21">
            <a:extLst>
              <a:ext uri="{FF2B5EF4-FFF2-40B4-BE49-F238E27FC236}">
                <a16:creationId xmlns:a16="http://schemas.microsoft.com/office/drawing/2014/main" id="{B8DDADC0-B0DE-4968-8DB9-7F2AC2CCBAD0}"/>
              </a:ext>
            </a:extLst>
          </p:cNvPr>
          <p:cNvSpPr/>
          <p:nvPr/>
        </p:nvSpPr>
        <p:spPr>
          <a:xfrm>
            <a:off x="7810834" y="2329356"/>
            <a:ext cx="384509" cy="420467"/>
          </a:xfrm>
          <a:prstGeom prst="borderCallout2">
            <a:avLst>
              <a:gd name="adj1" fmla="val 70296"/>
              <a:gd name="adj2" fmla="val 2230"/>
              <a:gd name="adj3" fmla="val 62908"/>
              <a:gd name="adj4" fmla="val -488"/>
              <a:gd name="adj5" fmla="val 90711"/>
              <a:gd name="adj6" fmla="val 7516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?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3FD8DE2-F80C-4166-960A-3522395BB457}"/>
              </a:ext>
            </a:extLst>
          </p:cNvPr>
          <p:cNvCxnSpPr>
            <a:stCxn id="19" idx="3"/>
          </p:cNvCxnSpPr>
          <p:nvPr/>
        </p:nvCxnSpPr>
        <p:spPr>
          <a:xfrm flipV="1">
            <a:off x="7426325" y="2423160"/>
            <a:ext cx="384509" cy="232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E7F7919-9465-4A7D-804F-FBF769568210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553325" y="2711451"/>
            <a:ext cx="210485" cy="4747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8510A03-B5F6-47A4-B9C5-97FE543FF1EF}"/>
              </a:ext>
            </a:extLst>
          </p:cNvPr>
          <p:cNvCxnSpPr>
            <a:cxnSpLocks/>
          </p:cNvCxnSpPr>
          <p:nvPr/>
        </p:nvCxnSpPr>
        <p:spPr>
          <a:xfrm>
            <a:off x="7474584" y="2113096"/>
            <a:ext cx="336250" cy="240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759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88F526-1D59-4CEC-8CFC-31916A3E0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-1003300" y="0"/>
            <a:ext cx="6096000" cy="68401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9BD350-0A1D-4A5E-9C76-B0772DB6F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322" y="0"/>
            <a:ext cx="5009555" cy="6858000"/>
          </a:xfrm>
          <a:prstGeom prst="rect">
            <a:avLst/>
          </a:prstGeom>
        </p:spPr>
      </p:pic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EBDDC6B4-90B3-4F51-901C-B5B71CCCC11F}"/>
              </a:ext>
            </a:extLst>
          </p:cNvPr>
          <p:cNvSpPr/>
          <p:nvPr/>
        </p:nvSpPr>
        <p:spPr>
          <a:xfrm>
            <a:off x="5092700" y="459052"/>
            <a:ext cx="2214880" cy="295328"/>
          </a:xfrm>
          <a:prstGeom prst="borderCallout2">
            <a:avLst>
              <a:gd name="adj1" fmla="val 102414"/>
              <a:gd name="adj2" fmla="val 28626"/>
              <a:gd name="adj3" fmla="val 100564"/>
              <a:gd name="adj4" fmla="val 66667"/>
              <a:gd name="adj5" fmla="val 90711"/>
              <a:gd name="adj6" fmla="val 7516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900">
                <a:solidFill>
                  <a:schemeClr val="bg1"/>
                </a:solidFill>
                <a:latin typeface="consolas" panose="020B0609020204030204" pitchFamily="49" charset="0"/>
              </a:rPr>
              <a:t>클릭 시 조회기간 설정을 띄워야 함</a:t>
            </a:r>
            <a:endParaRPr lang="en-US" altLang="ko-KR" sz="9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9BB5483-443D-4DD0-9F2C-061833C77AAA}"/>
              </a:ext>
            </a:extLst>
          </p:cNvPr>
          <p:cNvSpPr/>
          <p:nvPr/>
        </p:nvSpPr>
        <p:spPr>
          <a:xfrm>
            <a:off x="4721225" y="420978"/>
            <a:ext cx="371475" cy="3714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064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7A6E86-015E-47E3-AF43-B124350BE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997" y="0"/>
            <a:ext cx="5203966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3F6C30-A39B-447F-A539-32596FDFA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9896" y="1024738"/>
            <a:ext cx="7553325" cy="4295775"/>
          </a:xfrm>
          <a:prstGeom prst="rect">
            <a:avLst/>
          </a:prstGeom>
        </p:spPr>
      </p:pic>
      <p:sp>
        <p:nvSpPr>
          <p:cNvPr id="9" name="설명선: 굽은 선 8">
            <a:extLst>
              <a:ext uri="{FF2B5EF4-FFF2-40B4-BE49-F238E27FC236}">
                <a16:creationId xmlns:a16="http://schemas.microsoft.com/office/drawing/2014/main" id="{AAD4C3AA-9199-41E4-8F1B-406F22A4E340}"/>
              </a:ext>
            </a:extLst>
          </p:cNvPr>
          <p:cNvSpPr/>
          <p:nvPr/>
        </p:nvSpPr>
        <p:spPr>
          <a:xfrm>
            <a:off x="3805792" y="2927028"/>
            <a:ext cx="769065" cy="193896"/>
          </a:xfrm>
          <a:prstGeom prst="borderCallout2">
            <a:avLst>
              <a:gd name="adj1" fmla="val 49961"/>
              <a:gd name="adj2" fmla="val 4707"/>
              <a:gd name="adj3" fmla="val 54698"/>
              <a:gd name="adj4" fmla="val 11359"/>
              <a:gd name="adj5" fmla="val 57046"/>
              <a:gd name="adj6" fmla="val 82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오버상태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</p:txBody>
      </p:sp>
      <p:sp>
        <p:nvSpPr>
          <p:cNvPr id="10" name="설명선: 굽은 선 9">
            <a:extLst>
              <a:ext uri="{FF2B5EF4-FFF2-40B4-BE49-F238E27FC236}">
                <a16:creationId xmlns:a16="http://schemas.microsoft.com/office/drawing/2014/main" id="{BD2EE3D9-C7EB-4CFF-9D6E-CFF9ECC6B1CC}"/>
              </a:ext>
            </a:extLst>
          </p:cNvPr>
          <p:cNvSpPr/>
          <p:nvPr/>
        </p:nvSpPr>
        <p:spPr>
          <a:xfrm>
            <a:off x="3724277" y="2630266"/>
            <a:ext cx="3471862" cy="193896"/>
          </a:xfrm>
          <a:prstGeom prst="borderCallout2">
            <a:avLst>
              <a:gd name="adj1" fmla="val 49961"/>
              <a:gd name="adj2" fmla="val 4707"/>
              <a:gd name="adj3" fmla="val 54698"/>
              <a:gd name="adj4" fmla="val 11359"/>
              <a:gd name="adj5" fmla="val 57046"/>
              <a:gd name="adj6" fmla="val 82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오버후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 클릭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(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선택된 상태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)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상태로 오른쪽 로그리스트가 </a:t>
            </a:r>
            <a:r>
              <a:rPr kumimoji="0" lang="ko-KR" altLang="en-US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나와야함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1B173A3-ABC3-4734-A610-651169D3BF28}"/>
              </a:ext>
            </a:extLst>
          </p:cNvPr>
          <p:cNvCxnSpPr>
            <a:stCxn id="10" idx="0"/>
          </p:cNvCxnSpPr>
          <p:nvPr/>
        </p:nvCxnSpPr>
        <p:spPr>
          <a:xfrm>
            <a:off x="7196139" y="2727214"/>
            <a:ext cx="65246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5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6E2CC8-AD26-49C9-98C9-B078996B2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566"/>
            <a:ext cx="12192000" cy="6490867"/>
          </a:xfrm>
          <a:prstGeom prst="rect">
            <a:avLst/>
          </a:prstGeom>
        </p:spPr>
      </p:pic>
      <p:sp>
        <p:nvSpPr>
          <p:cNvPr id="6" name="설명선: 굽은 선 5">
            <a:extLst>
              <a:ext uri="{FF2B5EF4-FFF2-40B4-BE49-F238E27FC236}">
                <a16:creationId xmlns:a16="http://schemas.microsoft.com/office/drawing/2014/main" id="{56AF7E7B-CFAE-4C69-A008-1373A60496FE}"/>
              </a:ext>
            </a:extLst>
          </p:cNvPr>
          <p:cNvSpPr/>
          <p:nvPr/>
        </p:nvSpPr>
        <p:spPr>
          <a:xfrm>
            <a:off x="7256476" y="2801924"/>
            <a:ext cx="1963024" cy="486561"/>
          </a:xfrm>
          <a:prstGeom prst="borderCallout2">
            <a:avLst>
              <a:gd name="adj1" fmla="val 5417"/>
              <a:gd name="adj2" fmla="val 2351"/>
              <a:gd name="adj3" fmla="val 35047"/>
              <a:gd name="adj4" fmla="val -21795"/>
              <a:gd name="adj5" fmla="val 69537"/>
              <a:gd name="adj6" fmla="val -603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폰트사이즈 조정</a:t>
            </a:r>
            <a:endParaRPr lang="en-US" altLang="ko-KR" sz="900" dirty="0"/>
          </a:p>
          <a:p>
            <a:pPr algn="ctr"/>
            <a:r>
              <a:rPr lang="en-US" altLang="ko-KR" sz="900" b="0" i="0" dirty="0"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16rem;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" name="설명선: 굽은 선 6">
            <a:extLst>
              <a:ext uri="{FF2B5EF4-FFF2-40B4-BE49-F238E27FC236}">
                <a16:creationId xmlns:a16="http://schemas.microsoft.com/office/drawing/2014/main" id="{15F230DE-2E67-4441-B752-E65AA1A75C34}"/>
              </a:ext>
            </a:extLst>
          </p:cNvPr>
          <p:cNvSpPr/>
          <p:nvPr/>
        </p:nvSpPr>
        <p:spPr>
          <a:xfrm>
            <a:off x="7566869" y="4756559"/>
            <a:ext cx="1963024" cy="713063"/>
          </a:xfrm>
          <a:prstGeom prst="borderCallout2">
            <a:avLst>
              <a:gd name="adj1" fmla="val 5417"/>
              <a:gd name="adj2" fmla="val 2351"/>
              <a:gd name="adj3" fmla="val 17400"/>
              <a:gd name="adj4" fmla="val 6410"/>
              <a:gd name="adj5" fmla="val 41302"/>
              <a:gd name="adj6" fmla="val -569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+mj-lt"/>
              <a:buAutoNum type="arabicPeriod"/>
            </a:pPr>
            <a:r>
              <a:rPr lang="ko-KR" altLang="en-US" sz="900" dirty="0"/>
              <a:t>폰트사이즈 조정</a:t>
            </a:r>
            <a:endParaRPr lang="en-US" altLang="ko-KR" sz="900" dirty="0"/>
          </a:p>
          <a:p>
            <a:pPr algn="l">
              <a:buFont typeface="+mj-lt"/>
              <a:buAutoNum type="arabicPeriod"/>
            </a:pPr>
            <a:endParaRPr lang="en-US" altLang="ko-KR" sz="9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font-size: 14rem;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letter-spacing: -0.05em;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E38E96-6E22-4F8D-865E-B4527E614B91}"/>
              </a:ext>
            </a:extLst>
          </p:cNvPr>
          <p:cNvCxnSpPr/>
          <p:nvPr/>
        </p:nvCxnSpPr>
        <p:spPr>
          <a:xfrm flipH="1">
            <a:off x="6593747" y="2801924"/>
            <a:ext cx="662729" cy="8388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ACB3D33-3505-425A-A342-2F19DD768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19" y="369116"/>
            <a:ext cx="5578286" cy="16749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542854-C508-42D9-88DE-C4ADB5ED682C}"/>
              </a:ext>
            </a:extLst>
          </p:cNvPr>
          <p:cNvSpPr txBox="1"/>
          <p:nvPr/>
        </p:nvSpPr>
        <p:spPr>
          <a:xfrm>
            <a:off x="1719741" y="369116"/>
            <a:ext cx="487400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가이드 준수 </a:t>
            </a:r>
            <a:r>
              <a:rPr lang="en-US" altLang="ko-KR" sz="900" dirty="0">
                <a:solidFill>
                  <a:schemeClr val="bg1"/>
                </a:solidFill>
              </a:rPr>
              <a:t>: </a:t>
            </a:r>
            <a:r>
              <a:rPr lang="ko-KR" altLang="en-US" sz="900" dirty="0">
                <a:solidFill>
                  <a:schemeClr val="bg1"/>
                </a:solidFill>
              </a:rPr>
              <a:t>상태에 따른 폰트컬러 인풋 박스 테두리 등 포커스와 입력성공 상태가 가이드와 상이 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0BC2D4F-8DF6-47C2-9414-B74AD5C31DC1}"/>
              </a:ext>
            </a:extLst>
          </p:cNvPr>
          <p:cNvCxnSpPr/>
          <p:nvPr/>
        </p:nvCxnSpPr>
        <p:spPr>
          <a:xfrm>
            <a:off x="3347207" y="1853967"/>
            <a:ext cx="998290" cy="7801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489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6CEFF5-EE9C-49DA-B1AD-9BC118291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69" y="0"/>
            <a:ext cx="11294661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D423556-EB92-4265-A180-7CB90AACAA41}"/>
              </a:ext>
            </a:extLst>
          </p:cNvPr>
          <p:cNvSpPr/>
          <p:nvPr/>
        </p:nvSpPr>
        <p:spPr>
          <a:xfrm>
            <a:off x="11631194" y="302004"/>
            <a:ext cx="121782" cy="34814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E5E34B9D-98A1-4B42-A9F9-0DAF7873C379}"/>
              </a:ext>
            </a:extLst>
          </p:cNvPr>
          <p:cNvSpPr/>
          <p:nvPr/>
        </p:nvSpPr>
        <p:spPr>
          <a:xfrm>
            <a:off x="9211111" y="1291905"/>
            <a:ext cx="1963024" cy="486561"/>
          </a:xfrm>
          <a:prstGeom prst="borderCallout2">
            <a:avLst>
              <a:gd name="adj1" fmla="val 31279"/>
              <a:gd name="adj2" fmla="val 95513"/>
              <a:gd name="adj3" fmla="val 36771"/>
              <a:gd name="adj4" fmla="val 111111"/>
              <a:gd name="adj5" fmla="val -58049"/>
              <a:gd name="adj6" fmla="val 1247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좌우 여백 유지 </a:t>
            </a:r>
            <a:br>
              <a:rPr lang="en-US" altLang="ko-KR" sz="900" dirty="0"/>
            </a:br>
            <a:r>
              <a:rPr lang="ko-KR" altLang="en-US" sz="900" dirty="0"/>
              <a:t>현재는 </a:t>
            </a:r>
            <a:r>
              <a:rPr lang="en-US" altLang="ko-KR" sz="900" dirty="0"/>
              <a:t>“?”</a:t>
            </a:r>
            <a:r>
              <a:rPr lang="ko-KR" altLang="en-US" sz="900" dirty="0"/>
              <a:t>가 여백 바깥으로 </a:t>
            </a:r>
            <a:r>
              <a:rPr lang="ko-KR" altLang="en-US" sz="900" dirty="0" err="1"/>
              <a:t>나가있음</a:t>
            </a:r>
            <a:r>
              <a:rPr lang="ko-KR" altLang="en-US" sz="900" dirty="0"/>
              <a:t> 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50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169393-896E-4344-B089-4D1C089D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28"/>
            <a:ext cx="12192000" cy="6624344"/>
          </a:xfrm>
          <a:prstGeom prst="rect">
            <a:avLst/>
          </a:prstGeom>
        </p:spPr>
      </p:pic>
      <p:sp>
        <p:nvSpPr>
          <p:cNvPr id="6" name="설명선: 굽은 선 5">
            <a:extLst>
              <a:ext uri="{FF2B5EF4-FFF2-40B4-BE49-F238E27FC236}">
                <a16:creationId xmlns:a16="http://schemas.microsoft.com/office/drawing/2014/main" id="{8E567405-445D-42B0-B823-F50316C6AAA3}"/>
              </a:ext>
            </a:extLst>
          </p:cNvPr>
          <p:cNvSpPr/>
          <p:nvPr/>
        </p:nvSpPr>
        <p:spPr>
          <a:xfrm>
            <a:off x="9336946" y="4387443"/>
            <a:ext cx="1963024" cy="486561"/>
          </a:xfrm>
          <a:prstGeom prst="borderCallout2">
            <a:avLst>
              <a:gd name="adj1" fmla="val 5417"/>
              <a:gd name="adj2" fmla="val 2351"/>
              <a:gd name="adj3" fmla="val 69530"/>
              <a:gd name="adj4" fmla="val 111538"/>
              <a:gd name="adj5" fmla="val 117813"/>
              <a:gd name="adj6" fmla="val 1238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영역 밖으로 </a:t>
            </a:r>
            <a:r>
              <a:rPr lang="ko-KR" altLang="en-US" sz="900" dirty="0" err="1"/>
              <a:t>나가있음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C132DD-9D73-4F73-8E5E-7135F6C690D1}"/>
              </a:ext>
            </a:extLst>
          </p:cNvPr>
          <p:cNvSpPr/>
          <p:nvPr/>
        </p:nvSpPr>
        <p:spPr>
          <a:xfrm>
            <a:off x="9764785" y="4983061"/>
            <a:ext cx="2427215" cy="1758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379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BFF83C-3720-41D7-A098-28F754084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932"/>
          <a:stretch/>
        </p:blipFill>
        <p:spPr>
          <a:xfrm>
            <a:off x="0" y="110058"/>
            <a:ext cx="3683000" cy="54879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4F09E9-9F07-4D2D-A207-EC4127F10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0" y="-104775"/>
            <a:ext cx="11019692" cy="6858000"/>
          </a:xfrm>
          <a:prstGeom prst="rect">
            <a:avLst/>
          </a:prstGeom>
        </p:spPr>
      </p:pic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FFD1AE88-FD4D-4506-968F-046B62B348CA}"/>
              </a:ext>
            </a:extLst>
          </p:cNvPr>
          <p:cNvSpPr/>
          <p:nvPr/>
        </p:nvSpPr>
        <p:spPr>
          <a:xfrm>
            <a:off x="4431396" y="1437751"/>
            <a:ext cx="1963024" cy="486561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186815"/>
              <a:gd name="adj6" fmla="val 891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전체 박스 내 그림자가 블록 위로</a:t>
            </a:r>
            <a:endParaRPr lang="en-US" altLang="ko-KR" sz="900" dirty="0"/>
          </a:p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그림자 밑으로 블록들 스크롤 되어야 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4C9383-D6AC-42F6-9D8B-4AC732C5BF21}"/>
              </a:ext>
            </a:extLst>
          </p:cNvPr>
          <p:cNvSpPr/>
          <p:nvPr/>
        </p:nvSpPr>
        <p:spPr>
          <a:xfrm>
            <a:off x="4148863" y="2241550"/>
            <a:ext cx="8205062" cy="230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설명선: 굽은 선 9">
            <a:extLst>
              <a:ext uri="{FF2B5EF4-FFF2-40B4-BE49-F238E27FC236}">
                <a16:creationId xmlns:a16="http://schemas.microsoft.com/office/drawing/2014/main" id="{A1684B24-7CF4-41FA-A7D0-0F20020145C0}"/>
              </a:ext>
            </a:extLst>
          </p:cNvPr>
          <p:cNvSpPr/>
          <p:nvPr/>
        </p:nvSpPr>
        <p:spPr>
          <a:xfrm>
            <a:off x="10228976" y="4385771"/>
            <a:ext cx="1963024" cy="486561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92849"/>
              <a:gd name="adj6" fmla="val 755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/>
              <a:t>브로우저</a:t>
            </a:r>
            <a:r>
              <a:rPr lang="ko-KR" altLang="en-US" sz="900" dirty="0"/>
              <a:t> 줄어들 경우 스크롤 노출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29F725A-82D9-4C19-959F-A940B4C41811}"/>
              </a:ext>
            </a:extLst>
          </p:cNvPr>
          <p:cNvCxnSpPr/>
          <p:nvPr/>
        </p:nvCxnSpPr>
        <p:spPr>
          <a:xfrm flipV="1">
            <a:off x="12115800" y="4029075"/>
            <a:ext cx="238125" cy="4857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454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262C54-9BD7-43C4-B3AD-AB473B73AC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88538" y="213360"/>
            <a:ext cx="4520651" cy="65800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E30806-15CE-4271-BEB2-5280344FBD2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008" t="30911" r="31627" b="17713"/>
          <a:stretch/>
        </p:blipFill>
        <p:spPr>
          <a:xfrm>
            <a:off x="4148863" y="2038525"/>
            <a:ext cx="3800213" cy="3523376"/>
          </a:xfrm>
          <a:prstGeom prst="rect">
            <a:avLst/>
          </a:prstGeom>
        </p:spPr>
      </p:pic>
      <p:sp>
        <p:nvSpPr>
          <p:cNvPr id="11" name="설명선: 굽은 선 10">
            <a:extLst>
              <a:ext uri="{FF2B5EF4-FFF2-40B4-BE49-F238E27FC236}">
                <a16:creationId xmlns:a16="http://schemas.microsoft.com/office/drawing/2014/main" id="{E2CC058B-848C-4843-B9AF-3FF6608DE40E}"/>
              </a:ext>
            </a:extLst>
          </p:cNvPr>
          <p:cNvSpPr/>
          <p:nvPr/>
        </p:nvSpPr>
        <p:spPr>
          <a:xfrm>
            <a:off x="2726421" y="1199626"/>
            <a:ext cx="1963024" cy="486561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229883"/>
              <a:gd name="adj6" fmla="val 7940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전체 박스 내 그림자가 블록 위로</a:t>
            </a:r>
            <a:endParaRPr lang="en-US" altLang="ko-KR" sz="900" dirty="0"/>
          </a:p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그림자 밑으로 블록들 스크롤 되어야 함</a:t>
            </a:r>
          </a:p>
        </p:txBody>
      </p:sp>
      <p:sp>
        <p:nvSpPr>
          <p:cNvPr id="12" name="설명선: 굽은 선 11">
            <a:extLst>
              <a:ext uri="{FF2B5EF4-FFF2-40B4-BE49-F238E27FC236}">
                <a16:creationId xmlns:a16="http://schemas.microsoft.com/office/drawing/2014/main" id="{05F55CD3-F6EC-47EF-8D50-34195E86E600}"/>
              </a:ext>
            </a:extLst>
          </p:cNvPr>
          <p:cNvSpPr/>
          <p:nvPr/>
        </p:nvSpPr>
        <p:spPr>
          <a:xfrm>
            <a:off x="8097726" y="410652"/>
            <a:ext cx="1963024" cy="1115736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321262"/>
              <a:gd name="adj6" fmla="val 670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.situation {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border: 1px solid #11151D;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strike="sngStrike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width: 100%;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height: </a:t>
            </a:r>
            <a:r>
              <a:rPr lang="en-US" altLang="ko-KR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139rem;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overflow: hidden;</a:t>
            </a:r>
          </a:p>
        </p:txBody>
      </p:sp>
      <p:sp>
        <p:nvSpPr>
          <p:cNvPr id="13" name="설명선: 굽은 선 12">
            <a:extLst>
              <a:ext uri="{FF2B5EF4-FFF2-40B4-BE49-F238E27FC236}">
                <a16:creationId xmlns:a16="http://schemas.microsoft.com/office/drawing/2014/main" id="{F8672B02-855E-4B72-8A74-C8D9A1E3BE2E}"/>
              </a:ext>
            </a:extLst>
          </p:cNvPr>
          <p:cNvSpPr/>
          <p:nvPr/>
        </p:nvSpPr>
        <p:spPr>
          <a:xfrm>
            <a:off x="8148058" y="2987676"/>
            <a:ext cx="1963024" cy="2198475"/>
          </a:xfrm>
          <a:prstGeom prst="borderCallout2">
            <a:avLst>
              <a:gd name="adj1" fmla="val 82039"/>
              <a:gd name="adj2" fmla="val 73108"/>
              <a:gd name="adj3" fmla="val 100564"/>
              <a:gd name="adj4" fmla="val 66667"/>
              <a:gd name="adj5" fmla="val 92937"/>
              <a:gd name="adj6" fmla="val 704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:root {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--min-width: 280rem;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--max-width: 600rem;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--form-height: 48rem;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--body: #2e374a;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--c-white: #fff;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--c-gray-01: #888888;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--c-grren-01: #49CDC6;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--c-grren-02: #2A6466;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--fs-h1: 18rem;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ko-KR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fs-h2: 30rem;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--fs-h3: 10rem;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--fs-h4: 18rem;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--fs-h5: 16rem;</a:t>
            </a:r>
          </a:p>
        </p:txBody>
      </p:sp>
      <p:sp>
        <p:nvSpPr>
          <p:cNvPr id="14" name="설명선: 굽은 선 13">
            <a:extLst>
              <a:ext uri="{FF2B5EF4-FFF2-40B4-BE49-F238E27FC236}">
                <a16:creationId xmlns:a16="http://schemas.microsoft.com/office/drawing/2014/main" id="{7F3D61FF-A621-44BE-B658-D36CC2471517}"/>
              </a:ext>
            </a:extLst>
          </p:cNvPr>
          <p:cNvSpPr/>
          <p:nvPr/>
        </p:nvSpPr>
        <p:spPr>
          <a:xfrm>
            <a:off x="10209401" y="2038525"/>
            <a:ext cx="1963024" cy="1040235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321262"/>
              <a:gd name="adj6" fmla="val 670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br>
              <a:rPr lang="en-US" altLang="ko-KR" sz="900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.situation .inner .tit {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font-size: 14rem;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margin-bottom: 15rem;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font-weight: 600;</a:t>
            </a:r>
          </a:p>
          <a:p>
            <a:pPr algn="l"/>
            <a:r>
              <a:rPr lang="en-US" altLang="ko-KR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설명선: 굽은 선 14">
            <a:extLst>
              <a:ext uri="{FF2B5EF4-FFF2-40B4-BE49-F238E27FC236}">
                <a16:creationId xmlns:a16="http://schemas.microsoft.com/office/drawing/2014/main" id="{E3866911-61F1-4B6F-922D-6EEE0DE947B4}"/>
              </a:ext>
            </a:extLst>
          </p:cNvPr>
          <p:cNvSpPr/>
          <p:nvPr/>
        </p:nvSpPr>
        <p:spPr>
          <a:xfrm>
            <a:off x="10209401" y="411061"/>
            <a:ext cx="1963024" cy="1551963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321262"/>
              <a:gd name="adj6" fmla="val 670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.situation .inner {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background: linear-gradient(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0deg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(39,45,60,1) 0%, </a:t>
            </a:r>
            <a:r>
              <a:rPr lang="en-US" altLang="ko-KR" sz="900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(42,50,66,1) 28%, </a:t>
            </a:r>
            <a:r>
              <a:rPr lang="en-US" altLang="ko-KR" sz="900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(47,58,78,1) 100%);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padding: 15rem 10rem 0;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height: 100%;</a:t>
            </a:r>
          </a:p>
          <a:p>
            <a:pPr algn="l"/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설명선: 굽은 선 15">
            <a:extLst>
              <a:ext uri="{FF2B5EF4-FFF2-40B4-BE49-F238E27FC236}">
                <a16:creationId xmlns:a16="http://schemas.microsoft.com/office/drawing/2014/main" id="{2488356D-A53E-474B-9B74-F47CFB04289C}"/>
              </a:ext>
            </a:extLst>
          </p:cNvPr>
          <p:cNvSpPr/>
          <p:nvPr/>
        </p:nvSpPr>
        <p:spPr>
          <a:xfrm>
            <a:off x="10209401" y="3154261"/>
            <a:ext cx="1963024" cy="2407640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321262"/>
              <a:gd name="adj6" fmla="val 670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.situation .inner .current li .tit {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font-size: </a:t>
            </a:r>
            <a:r>
              <a:rPr lang="en-US" altLang="ko-KR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12rem;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color: var(--c-gray-01);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background: #242836;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text-align: center;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padding: 1rem 0 0;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box-shadow: 1rem </a:t>
            </a:r>
            <a:r>
              <a:rPr lang="en-US" altLang="ko-KR" sz="900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1rem</a:t>
            </a: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0 0rem #1d202b inset;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border-radius: 2rem;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overflow: hidden;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height: </a:t>
            </a:r>
            <a:r>
              <a:rPr lang="en-US" altLang="ko-KR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18rem;</a:t>
            </a:r>
          </a:p>
          <a:p>
            <a:pPr algn="l"/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설명선: 굽은 선 16">
            <a:extLst>
              <a:ext uri="{FF2B5EF4-FFF2-40B4-BE49-F238E27FC236}">
                <a16:creationId xmlns:a16="http://schemas.microsoft.com/office/drawing/2014/main" id="{CBE721DE-5A66-48CF-9268-716708D4F6EE}"/>
              </a:ext>
            </a:extLst>
          </p:cNvPr>
          <p:cNvSpPr/>
          <p:nvPr/>
        </p:nvSpPr>
        <p:spPr>
          <a:xfrm>
            <a:off x="10268763" y="5637402"/>
            <a:ext cx="1963024" cy="1421599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95465"/>
              <a:gd name="adj6" fmla="val 6458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wrap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main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content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 &gt;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inner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cont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situation-box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situation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width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calc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(100% / 4 - 7rem);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margin-right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: 7rem;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margin-bottom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: 7rem;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box-shadow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: 0px 8px 15px 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rgb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(0 0 0 / 30%);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}</a:t>
            </a: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9DC795FC-93D5-44AC-BD89-BDDAF32D3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04" y="2877262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var(--monospace-font-family)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설명선: 굽은 선 32">
            <a:extLst>
              <a:ext uri="{FF2B5EF4-FFF2-40B4-BE49-F238E27FC236}">
                <a16:creationId xmlns:a16="http://schemas.microsoft.com/office/drawing/2014/main" id="{C12FD061-6CBE-4230-B621-D83D5C416F55}"/>
              </a:ext>
            </a:extLst>
          </p:cNvPr>
          <p:cNvSpPr/>
          <p:nvPr/>
        </p:nvSpPr>
        <p:spPr>
          <a:xfrm>
            <a:off x="8148058" y="5240268"/>
            <a:ext cx="1963024" cy="1818733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321262"/>
              <a:gd name="adj6" fmla="val 670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.wrap .main .content &gt; .inner .</a:t>
            </a:r>
            <a:r>
              <a:rPr lang="en-US" altLang="ko-KR" sz="900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.situation-box .situation {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width: calc(100% / 4 - 7rem);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margin-right: 7rem;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margin-bottom: 7rem;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box-shadow: 0px 8px 15px </a:t>
            </a:r>
            <a:r>
              <a:rPr lang="en-US" altLang="ko-KR" sz="900" b="0" i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(0 0 0 / 30%);</a:t>
            </a:r>
          </a:p>
        </p:txBody>
      </p:sp>
      <p:sp>
        <p:nvSpPr>
          <p:cNvPr id="34" name="설명선: 굽은 선 33">
            <a:extLst>
              <a:ext uri="{FF2B5EF4-FFF2-40B4-BE49-F238E27FC236}">
                <a16:creationId xmlns:a16="http://schemas.microsoft.com/office/drawing/2014/main" id="{761A318D-D320-4C25-9F7D-A30A00FC8026}"/>
              </a:ext>
            </a:extLst>
          </p:cNvPr>
          <p:cNvSpPr/>
          <p:nvPr/>
        </p:nvSpPr>
        <p:spPr>
          <a:xfrm>
            <a:off x="8148058" y="1564488"/>
            <a:ext cx="1963024" cy="1369072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243341"/>
              <a:gd name="adj6" fmla="val 757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.situation .inner .current li .count {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text-align: center;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font-size: var(--fs-h2);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font-weight: 500;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padding: 0rem 0 10rem;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box-sizing: border-box;</a:t>
            </a:r>
          </a:p>
          <a:p>
            <a:pPr algn="l"/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A699B80-33FB-454C-9D2E-660972204876}"/>
              </a:ext>
            </a:extLst>
          </p:cNvPr>
          <p:cNvSpPr/>
          <p:nvPr/>
        </p:nvSpPr>
        <p:spPr>
          <a:xfrm>
            <a:off x="4148863" y="2241550"/>
            <a:ext cx="3800213" cy="230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설명선: 굽은 선 35">
            <a:extLst>
              <a:ext uri="{FF2B5EF4-FFF2-40B4-BE49-F238E27FC236}">
                <a16:creationId xmlns:a16="http://schemas.microsoft.com/office/drawing/2014/main" id="{ABF18999-1CE0-40A5-A696-7262BAF0C947}"/>
              </a:ext>
            </a:extLst>
          </p:cNvPr>
          <p:cNvSpPr/>
          <p:nvPr/>
        </p:nvSpPr>
        <p:spPr>
          <a:xfrm>
            <a:off x="2415271" y="5394121"/>
            <a:ext cx="1963024" cy="486561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-68327"/>
              <a:gd name="adj6" fmla="val 1161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숫자만 </a:t>
            </a:r>
            <a:endParaRPr lang="en-US" altLang="ko-KR" sz="900" dirty="0"/>
          </a:p>
          <a:p>
            <a:pPr algn="ctr"/>
            <a:r>
              <a:rPr lang="en-US" altLang="ko-KR" sz="900" dirty="0" err="1"/>
              <a:t>Spoqa</a:t>
            </a:r>
            <a:r>
              <a:rPr lang="en-US" altLang="ko-KR" sz="900" dirty="0"/>
              <a:t> Han Sans Neo </a:t>
            </a:r>
            <a:r>
              <a:rPr lang="ko-KR" altLang="en-US" sz="900" dirty="0"/>
              <a:t>폰트로</a:t>
            </a:r>
            <a:r>
              <a:rPr lang="en-US" altLang="ko-KR" sz="900" dirty="0"/>
              <a:t> </a:t>
            </a:r>
            <a:r>
              <a:rPr lang="ko-KR" altLang="en-US" sz="900" dirty="0"/>
              <a:t>변경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C82CBA-4AB4-4070-BD0B-332F0C01818B}"/>
              </a:ext>
            </a:extLst>
          </p:cNvPr>
          <p:cNvSpPr/>
          <p:nvPr/>
        </p:nvSpPr>
        <p:spPr>
          <a:xfrm>
            <a:off x="4133260" y="3324225"/>
            <a:ext cx="2172225" cy="971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3EA7C0D-0FD0-4831-8B90-8D85849F9C85}"/>
              </a:ext>
            </a:extLst>
          </p:cNvPr>
          <p:cNvCxnSpPr>
            <a:stCxn id="38" idx="3"/>
          </p:cNvCxnSpPr>
          <p:nvPr/>
        </p:nvCxnSpPr>
        <p:spPr>
          <a:xfrm flipV="1">
            <a:off x="6305485" y="3429000"/>
            <a:ext cx="1792241" cy="381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설명선: 굽은 선 40">
            <a:extLst>
              <a:ext uri="{FF2B5EF4-FFF2-40B4-BE49-F238E27FC236}">
                <a16:creationId xmlns:a16="http://schemas.microsoft.com/office/drawing/2014/main" id="{1C79A47E-ABE5-4695-A7A0-F237C0C516A8}"/>
              </a:ext>
            </a:extLst>
          </p:cNvPr>
          <p:cNvSpPr/>
          <p:nvPr/>
        </p:nvSpPr>
        <p:spPr>
          <a:xfrm>
            <a:off x="4334088" y="3524634"/>
            <a:ext cx="1963024" cy="486561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17808"/>
              <a:gd name="adj6" fmla="val 9719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블록 </a:t>
            </a:r>
            <a:r>
              <a:rPr lang="en-US" altLang="ko-KR" sz="900" dirty="0"/>
              <a:t>CSS </a:t>
            </a:r>
            <a:r>
              <a:rPr lang="ko-KR" altLang="en-US" sz="900" dirty="0"/>
              <a:t>오른쪽 </a:t>
            </a:r>
            <a:r>
              <a:rPr lang="en-US" altLang="ko-KR" sz="900" dirty="0"/>
              <a:t>CSS</a:t>
            </a:r>
            <a:r>
              <a:rPr lang="ko-KR" altLang="en-US" sz="900" dirty="0"/>
              <a:t>반영 변경 </a:t>
            </a:r>
            <a:r>
              <a:rPr lang="en-US" altLang="ko-KR" sz="900" dirty="0">
                <a:sym typeface="Wingdings" panose="05000000000000000000" pitchFamily="2" charset="2"/>
              </a:rPr>
              <a:t>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HTMLCheckbox1" r:id="rId1" imgW="1371600" imgH="276120"/>
        </mc:Choice>
        <mc:Fallback>
          <p:control name="HTMLCheckbox1" r:id="rId1" imgW="1371600" imgH="276120">
            <p:pic>
              <p:nvPicPr>
                <p:cNvPr id="19" name="HTMLCheckbox1">
                  <a:extLst>
                    <a:ext uri="{FF2B5EF4-FFF2-40B4-BE49-F238E27FC236}">
                      <a16:creationId xmlns:a16="http://schemas.microsoft.com/office/drawing/2014/main" id="{B12435EE-2405-4F80-B3E9-D763952FC31F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2" r:id="rId2" imgW="1371600" imgH="276120"/>
        </mc:Choice>
        <mc:Fallback>
          <p:control name="HTMLCheckbox2" r:id="rId2" imgW="1371600" imgH="276120">
            <p:pic>
              <p:nvPicPr>
                <p:cNvPr id="20" name="HTMLCheckbox2">
                  <a:extLst>
                    <a:ext uri="{FF2B5EF4-FFF2-40B4-BE49-F238E27FC236}">
                      <a16:creationId xmlns:a16="http://schemas.microsoft.com/office/drawing/2014/main" id="{A7328E0A-50BD-48E9-B50E-08E15073BC1D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3" r:id="rId3" imgW="1371600" imgH="276120"/>
        </mc:Choice>
        <mc:Fallback>
          <p:control name="HTMLCheckbox3" r:id="rId3" imgW="1371600" imgH="276120">
            <p:pic>
              <p:nvPicPr>
                <p:cNvPr id="21" name="HTMLCheckbox3">
                  <a:extLst>
                    <a:ext uri="{FF2B5EF4-FFF2-40B4-BE49-F238E27FC236}">
                      <a16:creationId xmlns:a16="http://schemas.microsoft.com/office/drawing/2014/main" id="{A2C6DF4F-A365-46B8-95B0-5EDA3A118051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4" r:id="rId4" imgW="1371600" imgH="276120"/>
        </mc:Choice>
        <mc:Fallback>
          <p:control name="HTMLCheckbox4" r:id="rId4" imgW="1371600" imgH="276120">
            <p:pic>
              <p:nvPicPr>
                <p:cNvPr id="22" name="HTMLCheckbox4">
                  <a:extLst>
                    <a:ext uri="{FF2B5EF4-FFF2-40B4-BE49-F238E27FC236}">
                      <a16:creationId xmlns:a16="http://schemas.microsoft.com/office/drawing/2014/main" id="{8481F046-32DB-4C80-8C58-107068314B90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5" r:id="rId5" imgW="1371600" imgH="276120"/>
        </mc:Choice>
        <mc:Fallback>
          <p:control name="HTMLCheckbox5" r:id="rId5" imgW="1371600" imgH="276120">
            <p:pic>
              <p:nvPicPr>
                <p:cNvPr id="24" name="HTMLCheckbox5">
                  <a:extLst>
                    <a:ext uri="{FF2B5EF4-FFF2-40B4-BE49-F238E27FC236}">
                      <a16:creationId xmlns:a16="http://schemas.microsoft.com/office/drawing/2014/main" id="{2FBDDBE9-830E-4F61-B61F-78444C1B92C3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6" r:id="rId6" imgW="1371600" imgH="276120"/>
        </mc:Choice>
        <mc:Fallback>
          <p:control name="HTMLCheckbox6" r:id="rId6" imgW="1371600" imgH="276120">
            <p:pic>
              <p:nvPicPr>
                <p:cNvPr id="25" name="HTMLCheckbox6">
                  <a:extLst>
                    <a:ext uri="{FF2B5EF4-FFF2-40B4-BE49-F238E27FC236}">
                      <a16:creationId xmlns:a16="http://schemas.microsoft.com/office/drawing/2014/main" id="{36E80EA6-6BE6-4358-BE84-7AEADCB5A93B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7" r:id="rId7" imgW="1371600" imgH="276120"/>
        </mc:Choice>
        <mc:Fallback>
          <p:control name="HTMLCheckbox7" r:id="rId7" imgW="1371600" imgH="276120">
            <p:pic>
              <p:nvPicPr>
                <p:cNvPr id="26" name="HTMLCheckbox7">
                  <a:extLst>
                    <a:ext uri="{FF2B5EF4-FFF2-40B4-BE49-F238E27FC236}">
                      <a16:creationId xmlns:a16="http://schemas.microsoft.com/office/drawing/2014/main" id="{A1D20628-EAA3-4684-9291-DFC254214DDD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8" r:id="rId8" imgW="1371600" imgH="276120"/>
        </mc:Choice>
        <mc:Fallback>
          <p:control name="HTMLCheckbox8" r:id="rId8" imgW="1371600" imgH="276120">
            <p:pic>
              <p:nvPicPr>
                <p:cNvPr id="27" name="HTMLCheckbox8">
                  <a:extLst>
                    <a:ext uri="{FF2B5EF4-FFF2-40B4-BE49-F238E27FC236}">
                      <a16:creationId xmlns:a16="http://schemas.microsoft.com/office/drawing/2014/main" id="{6A1257CB-F1D2-436C-AB7F-B7026D65FB0B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9" r:id="rId9" imgW="1371600" imgH="276120"/>
        </mc:Choice>
        <mc:Fallback>
          <p:control name="HTMLCheckbox9" r:id="rId9" imgW="1371600" imgH="276120">
            <p:pic>
              <p:nvPicPr>
                <p:cNvPr id="29" name="HTMLCheckbox9">
                  <a:extLst>
                    <a:ext uri="{FF2B5EF4-FFF2-40B4-BE49-F238E27FC236}">
                      <a16:creationId xmlns:a16="http://schemas.microsoft.com/office/drawing/2014/main" id="{1F8E70A4-4BAD-4F88-9D37-07921C26F815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10" r:id="rId10" imgW="1371600" imgH="276120"/>
        </mc:Choice>
        <mc:Fallback>
          <p:control name="HTMLCheckbox10" r:id="rId10" imgW="1371600" imgH="276120">
            <p:pic>
              <p:nvPicPr>
                <p:cNvPr id="30" name="HTMLCheckbox10">
                  <a:extLst>
                    <a:ext uri="{FF2B5EF4-FFF2-40B4-BE49-F238E27FC236}">
                      <a16:creationId xmlns:a16="http://schemas.microsoft.com/office/drawing/2014/main" id="{54F529EE-48F1-43BE-BEEB-D67DB8B76A9F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11" r:id="rId11" imgW="1371600" imgH="276120"/>
        </mc:Choice>
        <mc:Fallback>
          <p:control name="HTMLCheckbox11" r:id="rId11" imgW="1371600" imgH="276120">
            <p:pic>
              <p:nvPicPr>
                <p:cNvPr id="31" name="HTMLCheckbox11">
                  <a:extLst>
                    <a:ext uri="{FF2B5EF4-FFF2-40B4-BE49-F238E27FC236}">
                      <a16:creationId xmlns:a16="http://schemas.microsoft.com/office/drawing/2014/main" id="{5CF71326-2163-4213-9017-B25755F174B3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Checkbox12" r:id="rId12" imgW="1371600" imgH="276120"/>
        </mc:Choice>
        <mc:Fallback>
          <p:control name="HTMLCheckbox12" r:id="rId12" imgW="1371600" imgH="276120">
            <p:pic>
              <p:nvPicPr>
                <p:cNvPr id="32" name="HTMLCheckbox12">
                  <a:extLst>
                    <a:ext uri="{FF2B5EF4-FFF2-40B4-BE49-F238E27FC236}">
                      <a16:creationId xmlns:a16="http://schemas.microsoft.com/office/drawing/2014/main" id="{33506A29-A0D8-4F22-9903-69D1FE8EC2E6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762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784351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4BB478-A5A0-4EDB-9BB0-33C94B3BA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95" y="0"/>
            <a:ext cx="786561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EAF66BF-0F73-4B14-83A1-0419432C5189}"/>
              </a:ext>
            </a:extLst>
          </p:cNvPr>
          <p:cNvSpPr/>
          <p:nvPr/>
        </p:nvSpPr>
        <p:spPr>
          <a:xfrm>
            <a:off x="1619075" y="5192785"/>
            <a:ext cx="5830349" cy="1216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설명선: 굽은 선 6">
            <a:extLst>
              <a:ext uri="{FF2B5EF4-FFF2-40B4-BE49-F238E27FC236}">
                <a16:creationId xmlns:a16="http://schemas.microsoft.com/office/drawing/2014/main" id="{ADDED798-8694-496A-8DED-1EEAD147B5EF}"/>
              </a:ext>
            </a:extLst>
          </p:cNvPr>
          <p:cNvSpPr/>
          <p:nvPr/>
        </p:nvSpPr>
        <p:spPr>
          <a:xfrm>
            <a:off x="2541865" y="5599371"/>
            <a:ext cx="2768366" cy="403231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57046"/>
              <a:gd name="adj6" fmla="val 82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같은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CSS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라 그림자 같이 먹고 있음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var(--monospac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var(--monospace-font-family)"/>
              </a:rPr>
              <a:t>빈 블록은 그림자 없어야 함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</p:txBody>
      </p:sp>
    </p:spTree>
    <p:extLst>
      <p:ext uri="{BB962C8B-B14F-4D97-AF65-F5344CB8AC3E}">
        <p14:creationId xmlns:p14="http://schemas.microsoft.com/office/powerpoint/2010/main" val="122262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9568ED-EB0F-411B-940B-575D529F3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981" y="673303"/>
            <a:ext cx="6692900" cy="32014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11E160-F06A-4596-8C69-98DED93B3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426" y="3345022"/>
            <a:ext cx="7044262" cy="3996699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F09D101B-B5F0-4123-BDA1-BC2FA039D3E4}"/>
              </a:ext>
            </a:extLst>
          </p:cNvPr>
          <p:cNvSpPr/>
          <p:nvPr/>
        </p:nvSpPr>
        <p:spPr>
          <a:xfrm>
            <a:off x="4000500" y="3962400"/>
            <a:ext cx="6692900" cy="1841500"/>
          </a:xfrm>
          <a:custGeom>
            <a:avLst/>
            <a:gdLst>
              <a:gd name="connsiteX0" fmla="*/ 0 w 6692900"/>
              <a:gd name="connsiteY0" fmla="*/ 590550 h 1841500"/>
              <a:gd name="connsiteX1" fmla="*/ 31750 w 6692900"/>
              <a:gd name="connsiteY1" fmla="*/ 1841500 h 1841500"/>
              <a:gd name="connsiteX2" fmla="*/ 1955800 w 6692900"/>
              <a:gd name="connsiteY2" fmla="*/ 1816100 h 1841500"/>
              <a:gd name="connsiteX3" fmla="*/ 1968500 w 6692900"/>
              <a:gd name="connsiteY3" fmla="*/ 1225550 h 1841500"/>
              <a:gd name="connsiteX4" fmla="*/ 6686550 w 6692900"/>
              <a:gd name="connsiteY4" fmla="*/ 1225550 h 1841500"/>
              <a:gd name="connsiteX5" fmla="*/ 6692900 w 6692900"/>
              <a:gd name="connsiteY5" fmla="*/ 0 h 1841500"/>
              <a:gd name="connsiteX6" fmla="*/ 1911350 w 6692900"/>
              <a:gd name="connsiteY6" fmla="*/ 6350 h 1841500"/>
              <a:gd name="connsiteX7" fmla="*/ 1917700 w 6692900"/>
              <a:gd name="connsiteY7" fmla="*/ 603250 h 1841500"/>
              <a:gd name="connsiteX8" fmla="*/ 0 w 6692900"/>
              <a:gd name="connsiteY8" fmla="*/ 59055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92900" h="1841500">
                <a:moveTo>
                  <a:pt x="0" y="590550"/>
                </a:moveTo>
                <a:lnTo>
                  <a:pt x="31750" y="1841500"/>
                </a:lnTo>
                <a:lnTo>
                  <a:pt x="1955800" y="1816100"/>
                </a:lnTo>
                <a:lnTo>
                  <a:pt x="1968500" y="1225550"/>
                </a:lnTo>
                <a:lnTo>
                  <a:pt x="6686550" y="1225550"/>
                </a:lnTo>
                <a:cubicBezTo>
                  <a:pt x="6688667" y="817033"/>
                  <a:pt x="6690783" y="408517"/>
                  <a:pt x="6692900" y="0"/>
                </a:cubicBezTo>
                <a:lnTo>
                  <a:pt x="1911350" y="6350"/>
                </a:lnTo>
                <a:cubicBezTo>
                  <a:pt x="1913467" y="205317"/>
                  <a:pt x="1915583" y="404283"/>
                  <a:pt x="1917700" y="603250"/>
                </a:cubicBezTo>
                <a:lnTo>
                  <a:pt x="0" y="59055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설명선: 굽은 선 9">
            <a:extLst>
              <a:ext uri="{FF2B5EF4-FFF2-40B4-BE49-F238E27FC236}">
                <a16:creationId xmlns:a16="http://schemas.microsoft.com/office/drawing/2014/main" id="{9789F397-E91C-462E-9CDC-8F3D9ADC600F}"/>
              </a:ext>
            </a:extLst>
          </p:cNvPr>
          <p:cNvSpPr/>
          <p:nvPr/>
        </p:nvSpPr>
        <p:spPr>
          <a:xfrm>
            <a:off x="4061381" y="4083612"/>
            <a:ext cx="2104470" cy="403231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57046"/>
              <a:gd name="adj6" fmla="val 82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이 녹색 상태 일  영역에서만   실패와 </a:t>
            </a:r>
            <a:r>
              <a:rPr kumimoji="0" lang="ko-KR" altLang="en-US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완료건이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 표출됨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</p:txBody>
      </p:sp>
      <p:sp>
        <p:nvSpPr>
          <p:cNvPr id="11" name="설명선: 굽은 선 10">
            <a:extLst>
              <a:ext uri="{FF2B5EF4-FFF2-40B4-BE49-F238E27FC236}">
                <a16:creationId xmlns:a16="http://schemas.microsoft.com/office/drawing/2014/main" id="{CD5CD491-9AC1-4F54-8425-55416C452424}"/>
              </a:ext>
            </a:extLst>
          </p:cNvPr>
          <p:cNvSpPr/>
          <p:nvPr/>
        </p:nvSpPr>
        <p:spPr>
          <a:xfrm>
            <a:off x="6555065" y="5618873"/>
            <a:ext cx="2768366" cy="403231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57046"/>
              <a:gd name="adj6" fmla="val 82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녹색 상태 이외 날짜는 위성이 자료 수집을 </a:t>
            </a:r>
            <a:r>
              <a:rPr kumimoji="0" lang="ko-KR" altLang="en-US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안하는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  미래 날짜로 실패 </a:t>
            </a:r>
            <a:r>
              <a:rPr kumimoji="0" lang="ko-KR" altLang="en-US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완료건등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 상태 건이 </a:t>
            </a:r>
            <a:r>
              <a:rPr kumimoji="0" lang="ko-KR" altLang="en-US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표시될수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 없음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</p:txBody>
      </p:sp>
      <p:sp>
        <p:nvSpPr>
          <p:cNvPr id="14" name="설명선: 굽은 선 13">
            <a:extLst>
              <a:ext uri="{FF2B5EF4-FFF2-40B4-BE49-F238E27FC236}">
                <a16:creationId xmlns:a16="http://schemas.microsoft.com/office/drawing/2014/main" id="{44D612C0-50B8-45E3-94CA-E05B61A07220}"/>
              </a:ext>
            </a:extLst>
          </p:cNvPr>
          <p:cNvSpPr/>
          <p:nvPr/>
        </p:nvSpPr>
        <p:spPr>
          <a:xfrm>
            <a:off x="8645705" y="4038775"/>
            <a:ext cx="1222196" cy="403231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179879"/>
              <a:gd name="adj6" fmla="val 86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날짜 오버와 </a:t>
            </a:r>
            <a:r>
              <a:rPr kumimoji="0" lang="ko-KR" altLang="en-US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클릭시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 상태 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var(--monospace-font-family)"/>
              </a:rPr>
              <a:t>테두리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표시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</p:txBody>
      </p:sp>
      <p:sp>
        <p:nvSpPr>
          <p:cNvPr id="15" name="설명선: 굽은 선 14">
            <a:extLst>
              <a:ext uri="{FF2B5EF4-FFF2-40B4-BE49-F238E27FC236}">
                <a16:creationId xmlns:a16="http://schemas.microsoft.com/office/drawing/2014/main" id="{7A2000B8-F7D0-460F-BD59-3777E28A6E13}"/>
              </a:ext>
            </a:extLst>
          </p:cNvPr>
          <p:cNvSpPr/>
          <p:nvPr/>
        </p:nvSpPr>
        <p:spPr>
          <a:xfrm>
            <a:off x="5657430" y="4800689"/>
            <a:ext cx="1975270" cy="403231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184603"/>
              <a:gd name="adj6" fmla="val 127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현재 오늘 날짜 상태 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ea typeface="var(--monospace-font-family)"/>
              </a:rPr>
              <a:t>테두리 </a:t>
            </a:r>
            <a:r>
              <a:rPr kumimoji="0" lang="ko-KR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표시</a:t>
            </a: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(</a:t>
            </a:r>
            <a:r>
              <a:rPr kumimoji="0" lang="ko-KR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항상 녹색 상태 마지막날짜에 </a:t>
            </a:r>
            <a:r>
              <a:rPr kumimoji="0" lang="ko-KR" altLang="en-US" sz="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형광색</a:t>
            </a:r>
            <a:r>
              <a:rPr kumimoji="0" lang="ko-KR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-font-family)"/>
              </a:rPr>
              <a:t> 테두리 표시로 마우스반응이 아니고 고정 표시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85D11BA-3130-41E8-8FB8-E49FC8F2733F}"/>
              </a:ext>
            </a:extLst>
          </p:cNvPr>
          <p:cNvSpPr/>
          <p:nvPr/>
        </p:nvSpPr>
        <p:spPr>
          <a:xfrm>
            <a:off x="7785100" y="6314204"/>
            <a:ext cx="2628900" cy="2262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설명선: 굽은 선 17">
            <a:extLst>
              <a:ext uri="{FF2B5EF4-FFF2-40B4-BE49-F238E27FC236}">
                <a16:creationId xmlns:a16="http://schemas.microsoft.com/office/drawing/2014/main" id="{5EEC9A8D-0F7C-43F7-97F7-C5BBA7B30A11}"/>
              </a:ext>
            </a:extLst>
          </p:cNvPr>
          <p:cNvSpPr/>
          <p:nvPr/>
        </p:nvSpPr>
        <p:spPr>
          <a:xfrm>
            <a:off x="9984065" y="6308129"/>
            <a:ext cx="2423835" cy="226297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57046"/>
              <a:gd name="adj6" fmla="val 82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ea typeface="var(--monospace-font-family)"/>
              </a:rPr>
              <a:t>다음달 날짜이며 날짜 색상이 </a:t>
            </a:r>
            <a:r>
              <a:rPr lang="ko-KR" altLang="en-US" sz="900" dirty="0" err="1">
                <a:solidFill>
                  <a:schemeClr val="bg1"/>
                </a:solidFill>
                <a:latin typeface="Arial" panose="020B0604020202020204" pitchFamily="34" charset="0"/>
                <a:ea typeface="var(--monospace-font-family)"/>
              </a:rPr>
              <a:t>회색이어야함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var(--monospace-font-family)"/>
            </a:endParaRPr>
          </a:p>
        </p:txBody>
      </p:sp>
    </p:spTree>
    <p:extLst>
      <p:ext uri="{BB962C8B-B14F-4D97-AF65-F5344CB8AC3E}">
        <p14:creationId xmlns:p14="http://schemas.microsoft.com/office/powerpoint/2010/main" val="2330224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794A86A-8F81-4E15-B451-0247403C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48" y="1538287"/>
            <a:ext cx="5476875" cy="378142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46BBD30-A663-44B4-87D9-D9C53131393A}"/>
              </a:ext>
            </a:extLst>
          </p:cNvPr>
          <p:cNvSpPr/>
          <p:nvPr/>
        </p:nvSpPr>
        <p:spPr>
          <a:xfrm>
            <a:off x="5400302" y="2103120"/>
            <a:ext cx="695697" cy="495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8C4089-EF8C-4EF1-B2DE-BF91112CE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240" y="2151557"/>
            <a:ext cx="3733800" cy="3314700"/>
          </a:xfrm>
          <a:prstGeom prst="rect">
            <a:avLst/>
          </a:prstGeom>
        </p:spPr>
      </p:pic>
      <p:sp>
        <p:nvSpPr>
          <p:cNvPr id="7" name="설명선: 굽은 선 6">
            <a:extLst>
              <a:ext uri="{FF2B5EF4-FFF2-40B4-BE49-F238E27FC236}">
                <a16:creationId xmlns:a16="http://schemas.microsoft.com/office/drawing/2014/main" id="{1A8F6232-3DAF-4BA2-9D7E-8776FD48C8FD}"/>
              </a:ext>
            </a:extLst>
          </p:cNvPr>
          <p:cNvSpPr/>
          <p:nvPr/>
        </p:nvSpPr>
        <p:spPr>
          <a:xfrm>
            <a:off x="6791698" y="1538287"/>
            <a:ext cx="1963024" cy="2270620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90711"/>
              <a:gd name="adj6" fmla="val 7516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.title-box .right .switch </a:t>
            </a:r>
            <a:r>
              <a:rPr lang="en-US" altLang="ko-KR" sz="900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display: block;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width: </a:t>
            </a:r>
            <a:r>
              <a:rPr lang="en-US" altLang="ko-KR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65rem;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height: 31rem;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position: absolute;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u="sng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0rem;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left: 0rem;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background: #49cdc6;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border-radius: 15.5rem;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box-shadow: 0 5rem 10rem 0 </a:t>
            </a:r>
            <a:r>
              <a:rPr lang="en-US" altLang="ko-KR" sz="900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(0, 0, 0, 0.7);</a:t>
            </a:r>
          </a:p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transition: .25s;</a:t>
            </a:r>
          </a:p>
          <a:p>
            <a:pPr algn="l"/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설명선: 굽은 선 10">
            <a:extLst>
              <a:ext uri="{FF2B5EF4-FFF2-40B4-BE49-F238E27FC236}">
                <a16:creationId xmlns:a16="http://schemas.microsoft.com/office/drawing/2014/main" id="{B7B771BC-6711-4573-A9AC-0A9831214FC0}"/>
              </a:ext>
            </a:extLst>
          </p:cNvPr>
          <p:cNvSpPr/>
          <p:nvPr/>
        </p:nvSpPr>
        <p:spPr>
          <a:xfrm>
            <a:off x="8813125" y="1391743"/>
            <a:ext cx="2768366" cy="403231"/>
          </a:xfrm>
          <a:prstGeom prst="borderCallout2">
            <a:avLst>
              <a:gd name="adj1" fmla="val 101969"/>
              <a:gd name="adj2" fmla="val 63889"/>
              <a:gd name="adj3" fmla="val 100564"/>
              <a:gd name="adj4" fmla="val 66667"/>
              <a:gd name="adj5" fmla="val 57046"/>
              <a:gd name="adj6" fmla="val 82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+mj-lt"/>
              <a:buAutoNum type="arabicPeriod"/>
            </a:pP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width: </a:t>
            </a:r>
            <a:r>
              <a:rPr lang="en-US" altLang="ko-KR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65rem;  </a:t>
            </a:r>
          </a:p>
          <a:p>
            <a:pPr algn="l"/>
            <a:r>
              <a:rPr lang="ko-KR" altLang="en-US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로 수정하면 </a:t>
            </a:r>
            <a:r>
              <a:rPr lang="en-US" altLang="ko-KR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day </a:t>
            </a:r>
            <a:r>
              <a:rPr lang="ko-KR" altLang="en-US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가 왼쪽으로 치우쳐 보이는데 가운데로 보이게 </a:t>
            </a:r>
            <a:r>
              <a:rPr lang="ko-KR" altLang="en-US" sz="900" b="0" i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할순</a:t>
            </a:r>
            <a:r>
              <a:rPr lang="ko-KR" altLang="en-US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없을까</a:t>
            </a:r>
            <a:r>
              <a:rPr lang="en-US" altLang="ko-KR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ko-KR" altLang="en-US" sz="9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sz="900" b="0" i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108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758</Words>
  <Application>Microsoft Office PowerPoint</Application>
  <PresentationFormat>와이드스크린</PresentationFormat>
  <Paragraphs>143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홍렬 서</dc:creator>
  <cp:lastModifiedBy>홍렬 서</cp:lastModifiedBy>
  <cp:revision>37</cp:revision>
  <dcterms:created xsi:type="dcterms:W3CDTF">2023-05-23T00:35:26Z</dcterms:created>
  <dcterms:modified xsi:type="dcterms:W3CDTF">2023-05-23T04:46:39Z</dcterms:modified>
</cp:coreProperties>
</file>